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7" r:id="rId7"/>
    <p:sldId id="259" r:id="rId8"/>
    <p:sldId id="261" r:id="rId9"/>
    <p:sldId id="262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63" r:id="rId19"/>
    <p:sldId id="26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1A63C-660D-4F79-B70D-A487693B46AE}" v="60" dt="2023-08-24T09:47:56.828"/>
    <p1510:client id="{7E3E5F99-9831-4769-AD93-72706A782649}" v="483" dt="2023-08-10T16:41:11.431"/>
    <p1510:client id="{8D57E59E-1CB4-4037-8C2F-35980AD0CDE9}" v="2893" dt="2023-07-26T12:30:47.872"/>
    <p1510:client id="{99F0BED3-6FB2-49C8-B40C-FA159655A9D1}" v="308" dt="2023-07-26T13:09:23.279"/>
    <p1510:client id="{9EA9AAF5-35B5-49F6-8C6F-2CB8F7ECF082}" v="111" dt="2023-07-26T10:25:10.537"/>
    <p1510:client id="{CAD38D5A-ACEF-4D9C-ADC9-1C271AE0CC19}" v="1834" dt="2023-08-10T17:36:18.207"/>
    <p1510:client id="{D5FDA30F-E234-40ED-BC7C-F678DD252FB7}" v="2" dt="2023-07-26T13:13:21.049"/>
    <p1510:client id="{E71C5383-3BA4-4E66-A0D8-DEAAF9BD54DD}" v="11" dt="2023-08-10T15:28:4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iramida_Cheop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leklasa.pl/gimnazjum/c268-prace-pisemne/praca-domowa-sztuka/czy-wiesz-dlaczego-egipcjanie-%C2%ADbudowali-piramidy" TargetMode="External"/><Relationship Id="rId3" Type="http://schemas.openxmlformats.org/officeDocument/2006/relationships/image" Target="../media/image19.svg"/><Relationship Id="rId7" Type="http://schemas.openxmlformats.org/officeDocument/2006/relationships/hyperlink" Target="https://archeologia.com.pl/piramidy-jak-budowan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ramidologia" TargetMode="External"/><Relationship Id="rId5" Type="http://schemas.openxmlformats.org/officeDocument/2006/relationships/hyperlink" Target="https://pl.wikipedia.org/wiki/Piramida_Cheopsa" TargetMode="External"/><Relationship Id="rId4" Type="http://schemas.openxmlformats.org/officeDocument/2006/relationships/hyperlink" Target="https://www.budowle.pl/budowla/wielka-piramida" TargetMode="External"/><Relationship Id="rId9" Type="http://schemas.openxmlformats.org/officeDocument/2006/relationships/hyperlink" Target="https://wikingiwilkolak.pl/kantyna/19-ciekawostek-na-temat-pirami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niebo, piramida, Cuda świata&#10;&#10;Opis wygenerowany automatycznie">
            <a:extLst>
              <a:ext uri="{FF2B5EF4-FFF2-40B4-BE49-F238E27FC236}">
                <a16:creationId xmlns:a16="http://schemas.microsoft.com/office/drawing/2014/main" id="{896FB10E-4079-0CCC-55A6-9968834D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80" r="153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pl-PL" sz="8800" b="1" i="1" dirty="0">
                <a:solidFill>
                  <a:srgbClr val="FFFF00"/>
                </a:solidFill>
                <a:latin typeface="Monotype Corsiva" panose="03010101010201010101" pitchFamily="66" charset="0"/>
                <a:cs typeface="Calibri Light"/>
              </a:rPr>
              <a:t>Piramida Cheopsa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3200" i="1" dirty="0">
                <a:solidFill>
                  <a:srgbClr val="FFC000"/>
                </a:solidFill>
                <a:latin typeface="Monotype Corsiva" panose="03010101010201010101" pitchFamily="66" charset="0"/>
                <a:cs typeface="Calibri"/>
              </a:rPr>
              <a:t>i jej zależności</a:t>
            </a:r>
            <a:endParaRPr lang="pl-PL" dirty="0">
              <a:latin typeface="Monotype Corsiva" panose="03010101010201010101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BFFCE4-D322-1389-50FA-9DB784C2B1E5}"/>
              </a:ext>
            </a:extLst>
          </p:cNvPr>
          <p:cNvSpPr txBox="1"/>
          <p:nvPr/>
        </p:nvSpPr>
        <p:spPr>
          <a:xfrm>
            <a:off x="9254978" y="6657945"/>
            <a:ext cx="29370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Zamknij obraz dłoni applauding">
            <a:extLst>
              <a:ext uri="{FF2B5EF4-FFF2-40B4-BE49-F238E27FC236}">
                <a16:creationId xmlns:a16="http://schemas.microsoft.com/office/drawing/2014/main" id="{E172502D-E1F6-4BD3-27AC-EA4231E3B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0" r="16204" b="90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1C3796-5141-E3F0-B733-7EFAC733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12" y="428943"/>
            <a:ext cx="4594590" cy="1124712"/>
          </a:xfrm>
        </p:spPr>
        <p:txBody>
          <a:bodyPr anchor="b">
            <a:noAutofit/>
          </a:bodyPr>
          <a:lstStyle/>
          <a:p>
            <a:r>
              <a:rPr lang="pl-PL" sz="9600" dirty="0">
                <a:solidFill>
                  <a:schemeClr val="accent2"/>
                </a:solidFill>
                <a:latin typeface="Monotype Corsiva" panose="03010101010201010101" pitchFamily="66" charset="0"/>
                <a:ea typeface="Calibri Light"/>
                <a:cs typeface="Calibri Light"/>
              </a:rPr>
              <a:t>RYTUAŁ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5C961D89-9049-14BB-AA69-B7702F1D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457325"/>
            <a:ext cx="4896231" cy="4467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Calibri"/>
                <a:cs typeface="Calibri"/>
              </a:rPr>
              <a:t>Ważną rzeczą w budowie piramidy były rytuały. Przykładowy rytuał to ,,Ceremonia Naprężenia Sznura'', która to polegała na napięciu sznura w kierunku gwiazd przez panującego władcę oraz kapłankę przedstawiającą boginię </a:t>
            </a:r>
            <a:r>
              <a:rPr lang="pl-P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Calibri"/>
                <a:cs typeface="Calibri"/>
              </a:rPr>
              <a:t>Seszat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Calibri"/>
                <a:cs typeface="Calibri"/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46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92CDD33-B10F-42BD-D9D6-7CD434D8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chemeClr val="tx2"/>
                </a:solidFill>
                <a:ea typeface="Calibri Light"/>
                <a:cs typeface="Calibri Light"/>
              </a:rPr>
              <a:t>PIRAMIDY W TERAŹNIEJSZOŚCI</a:t>
            </a:r>
            <a:endParaRPr lang="pl-PL" sz="3600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418D4D-6D17-8A05-752F-848857A8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l-PL" sz="3200" b="1" i="1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/>
                <a:cs typeface="Calibri" panose="020F0502020204030204"/>
              </a:rPr>
              <a:t>Kiedyś piramidy były wykorzystywane jako grobowce lecz do teraz to się zmieniło. W dzisiejszych czasach wykorzystujemy je, między innymi, jako obiekt turystyczny. Wielu ludzi fascynuje wchodzenie do środka i zwiedzanie nieskończonych korytarzy oraz hieroglifów.</a:t>
            </a:r>
            <a:endParaRPr lang="pl-PL" sz="3200" dirty="0">
              <a:solidFill>
                <a:schemeClr val="tx2"/>
              </a:solidFill>
              <a:latin typeface="Monotype Corsiva" panose="03010101010201010101" pitchFamily="66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38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D95C0E-8DD9-116F-F630-874EB3D7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5400" dirty="0">
                <a:ea typeface="Calibri Light"/>
                <a:cs typeface="Calibri Light"/>
              </a:rPr>
              <a:t>ENERGIA PIRAMID</a:t>
            </a:r>
            <a:endParaRPr lang="pl-PL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FB7946-ED51-29E6-CBDD-91216B55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pl-PL" sz="3200" dirty="0">
                <a:ea typeface="Calibri" panose="020F0502020204030204"/>
                <a:cs typeface="Calibri" panose="020F0502020204030204"/>
              </a:rPr>
              <a:t>Pewna grupa osób twierdzi, iż piramidy mają w sobie moc. Pewien francuski turysta twierdzi, że w środku Piramidy Cheopsa zachodzą dziwne zjawiska. Zaintrygowany tym stworzył model ów piramidy i ustawił go identycznie, pod względem kierunków świata, jak jej większy odpowiednik. Następnie do komory grobowej umieścił kota, który został po czasie zmumifikowany. Tym eksperymentem zaciekawiło się wielu naukowców z całego świata.</a:t>
            </a:r>
          </a:p>
        </p:txBody>
      </p:sp>
    </p:spTree>
    <p:extLst>
      <p:ext uri="{BB962C8B-B14F-4D97-AF65-F5344CB8AC3E}">
        <p14:creationId xmlns:p14="http://schemas.microsoft.com/office/powerpoint/2010/main" val="409261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EE1B4C-B24A-013D-C796-8491B19C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>
                <a:ea typeface="Calibri Light"/>
                <a:cs typeface="Calibri Light"/>
              </a:rPr>
              <a:t>UZDRAWIANIE</a:t>
            </a:r>
            <a:endParaRPr lang="pl-PL" sz="7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43F1D6-16C1-D200-BFF3-8B111CE26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ea typeface="Calibri" panose="020F0502020204030204"/>
                <a:cs typeface="Calibri" panose="020F0502020204030204"/>
              </a:rPr>
              <a:t>Badaczka piramid mówiła, że przebywając pod piramidą jej wszelkie rany leczyły się i znikały o wiele szybciej i łatwiej. Nie zostawały strupy. Krew krzepnęła szybciej. Stłuczenia prędzej schodziły. Mała piramidka nad głową osoby z bólem głowy może jej przynieś ulgę w błyskawicznym czasie. Niekiedy jednak ta energia źle wpływała na ludzi i dostarczała im zbyt dużą ilość energii, skutkiem czego stawali się nerwowi.</a:t>
            </a:r>
          </a:p>
        </p:txBody>
      </p:sp>
    </p:spTree>
    <p:extLst>
      <p:ext uri="{BB962C8B-B14F-4D97-AF65-F5344CB8AC3E}">
        <p14:creationId xmlns:p14="http://schemas.microsoft.com/office/powerpoint/2010/main" val="198554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3AC612-D713-2DFD-AEDC-E778A907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pl-PL" sz="3200">
                <a:solidFill>
                  <a:srgbClr val="595959"/>
                </a:solidFill>
                <a:ea typeface="Calibri Light"/>
                <a:cs typeface="Calibri Light"/>
              </a:rPr>
              <a:t>STAROŻYTNI LUDZIE TO NIEŹLI MATEMATYCY</a:t>
            </a:r>
            <a:endParaRPr lang="pl-PL" sz="3200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D141D7-4A42-6A87-6A12-A08E0421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r>
              <a:rPr lang="pl-PL" dirty="0">
                <a:ea typeface="Calibri" panose="020F0502020204030204"/>
                <a:cs typeface="Calibri" panose="020F0502020204030204"/>
              </a:rPr>
              <a:t>Piramida została wybudowana na wyrównanym terenie z dokładnością do 2cm.</a:t>
            </a:r>
          </a:p>
          <a:p>
            <a:r>
              <a:rPr lang="pl-PL" dirty="0">
                <a:ea typeface="Calibri" panose="020F0502020204030204"/>
                <a:cs typeface="Calibri" panose="020F0502020204030204"/>
              </a:rPr>
              <a:t>Obwód podstawy piramidy Cheopsa podzielony przez podwójną wysokość daje Pi.</a:t>
            </a:r>
          </a:p>
          <a:p>
            <a:r>
              <a:rPr lang="pl-PL" dirty="0">
                <a:ea typeface="Calibri" panose="020F0502020204030204"/>
                <a:cs typeface="Calibri" panose="020F0502020204030204"/>
              </a:rPr>
              <a:t>Mimo ogromnej masy piramida od powstania zapadła się zaledwie o 1cm.</a:t>
            </a:r>
          </a:p>
        </p:txBody>
      </p:sp>
    </p:spTree>
    <p:extLst>
      <p:ext uri="{BB962C8B-B14F-4D97-AF65-F5344CB8AC3E}">
        <p14:creationId xmlns:p14="http://schemas.microsoft.com/office/powerpoint/2010/main" val="412138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AEA28-7193-0414-E7ED-047847C3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125"/>
            <a:ext cx="11372289" cy="1343492"/>
          </a:xfrm>
        </p:spPr>
        <p:txBody>
          <a:bodyPr>
            <a:normAutofit/>
          </a:bodyPr>
          <a:lstStyle/>
          <a:p>
            <a:r>
              <a:rPr lang="pl-PL" sz="4000" b="1" i="1" dirty="0">
                <a:latin typeface="+mn-lt"/>
                <a:ea typeface="Calibri Light"/>
                <a:cs typeface="Calibri Light"/>
              </a:rPr>
              <a:t>PRZYGOTOWANIA</a:t>
            </a:r>
            <a:r>
              <a:rPr lang="pl-PL" sz="4000" b="1" i="1" dirty="0">
                <a:latin typeface="Nyala"/>
                <a:ea typeface="Calibri Light"/>
                <a:cs typeface="Calibri Light"/>
              </a:rPr>
              <a:t> MATERIAŁÓW DO PREZENTACJI😁</a:t>
            </a:r>
          </a:p>
        </p:txBody>
      </p:sp>
      <p:pic>
        <p:nvPicPr>
          <p:cNvPr id="4" name="Symbol zastępczy zawartości 3" descr="Obraz zawierający osoba, ubrania, tekst, Materiały biurowe&#10;&#10;Opis wygenerowany automatycznie">
            <a:extLst>
              <a:ext uri="{FF2B5EF4-FFF2-40B4-BE49-F238E27FC236}">
                <a16:creationId xmlns:a16="http://schemas.microsoft.com/office/drawing/2014/main" id="{FE5A122E-1652-8EC3-6D84-2930718C6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71" y="1370700"/>
            <a:ext cx="3867452" cy="3020682"/>
          </a:xfrm>
        </p:spPr>
      </p:pic>
      <p:pic>
        <p:nvPicPr>
          <p:cNvPr id="5" name="Obraz 4" descr="Obraz zawierający osoba, w pomieszczeniu, tekst, ściana&#10;&#10;Opis wygenerowany automatycznie">
            <a:extLst>
              <a:ext uri="{FF2B5EF4-FFF2-40B4-BE49-F238E27FC236}">
                <a16:creationId xmlns:a16="http://schemas.microsoft.com/office/drawing/2014/main" id="{C852FD51-763E-8D74-4531-F385F3525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236" y="3264980"/>
            <a:ext cx="4972333" cy="2818757"/>
          </a:xfrm>
          <a:prstGeom prst="rect">
            <a:avLst/>
          </a:prstGeom>
        </p:spPr>
      </p:pic>
      <p:pic>
        <p:nvPicPr>
          <p:cNvPr id="6" name="Obraz 5" descr="Obraz zawierający osoba, computer, w pomieszczeniu, tekst&#10;&#10;Opis wygenerowany automatycznie">
            <a:extLst>
              <a:ext uri="{FF2B5EF4-FFF2-40B4-BE49-F238E27FC236}">
                <a16:creationId xmlns:a16="http://schemas.microsoft.com/office/drawing/2014/main" id="{51972258-60F0-CC89-46E8-6D4E8E374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281" y="1436238"/>
            <a:ext cx="4221707" cy="24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36548-8375-43E9-93FB-1CB9C52E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1801A1-B5C9-68DA-CD0B-8C6728C7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060" y="561637"/>
            <a:ext cx="3365739" cy="33419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PRACA NAD MODELEM PIRAMIDY</a:t>
            </a:r>
            <a:r>
              <a:rPr lang="pl-PL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skali 1: 1365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Obraz zawierający osoba, ubrania, Materiały biurowe, w pomieszczeniu&#10;&#10;Opis wygenerowany automatycznie">
            <a:extLst>
              <a:ext uri="{FF2B5EF4-FFF2-40B4-BE49-F238E27FC236}">
                <a16:creationId xmlns:a16="http://schemas.microsoft.com/office/drawing/2014/main" id="{74D7996E-C542-A1B3-8122-A99840E5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3" r="12285"/>
          <a:stretch/>
        </p:blipFill>
        <p:spPr>
          <a:xfrm>
            <a:off x="-4" y="10"/>
            <a:ext cx="4010364" cy="3903596"/>
          </a:xfrm>
          <a:prstGeom prst="rect">
            <a:avLst/>
          </a:prstGeom>
        </p:spPr>
      </p:pic>
      <p:pic>
        <p:nvPicPr>
          <p:cNvPr id="6" name="Obraz 5" descr="Obraz zawierający narzędzie, Materiały biurowe, papier, Produkty papierowe&#10;&#10;Opis wygenerowany automatycznie">
            <a:extLst>
              <a:ext uri="{FF2B5EF4-FFF2-40B4-BE49-F238E27FC236}">
                <a16:creationId xmlns:a16="http://schemas.microsoft.com/office/drawing/2014/main" id="{8E2825EE-CD50-9DC4-9D0B-923B28BC1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53" r="-3" b="14934"/>
          <a:stretch/>
        </p:blipFill>
        <p:spPr>
          <a:xfrm rot="16200000">
            <a:off x="559308" y="3509303"/>
            <a:ext cx="2778011" cy="4010364"/>
          </a:xfrm>
          <a:prstGeom prst="rect">
            <a:avLst/>
          </a:prstGeom>
        </p:spPr>
      </p:pic>
      <p:pic>
        <p:nvPicPr>
          <p:cNvPr id="4" name="Obraz 3" descr="Obraz zawierający tekst, osoba, żółty&#10;&#10;Opis wygenerowany automatycznie">
            <a:extLst>
              <a:ext uri="{FF2B5EF4-FFF2-40B4-BE49-F238E27FC236}">
                <a16:creationId xmlns:a16="http://schemas.microsoft.com/office/drawing/2014/main" id="{2F8105B7-3129-C26F-93FB-0B7B14900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55"/>
          <a:stretch/>
        </p:blipFill>
        <p:spPr>
          <a:xfrm>
            <a:off x="4182839" y="10"/>
            <a:ext cx="34201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E200D6-DDA4-74EC-D415-D01901FA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WŁASNORĘCZNIE </a:t>
            </a:r>
            <a:r>
              <a:rPr lang="en-US" sz="3200" b="1" i="1" dirty="0">
                <a:solidFill>
                  <a:schemeClr val="bg1"/>
                </a:solidFill>
              </a:rPr>
              <a:t>ZROBIONY MODEL PIRAMIDY</a:t>
            </a:r>
            <a:endParaRPr lang="en-US" sz="3200" b="1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Obraz zawierający żółty, na wolnym powietrzu, trawa, ziemia&#10;&#10;Opis wygenerowany automatycznie">
            <a:extLst>
              <a:ext uri="{FF2B5EF4-FFF2-40B4-BE49-F238E27FC236}">
                <a16:creationId xmlns:a16="http://schemas.microsoft.com/office/drawing/2014/main" id="{AE63C257-69D0-2611-53BB-ECB249EE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27" y="1675227"/>
            <a:ext cx="925094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68F446-23EB-7644-46C1-605B13F1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380" y="314058"/>
            <a:ext cx="5884297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ŹRÓDŁA</a:t>
            </a:r>
            <a:endParaRPr lang="en-US" sz="9600" b="1" i="1" kern="1200" dirty="0">
              <a:solidFill>
                <a:schemeClr val="tx2"/>
              </a:solidFill>
              <a:latin typeface="+mj-lt"/>
              <a:cs typeface="Calibri Light"/>
            </a:endParaRPr>
          </a:p>
        </p:txBody>
      </p:sp>
      <p:pic>
        <p:nvPicPr>
          <p:cNvPr id="7" name="Graphic 6" descr="Książki">
            <a:extLst>
              <a:ext uri="{FF2B5EF4-FFF2-40B4-BE49-F238E27FC236}">
                <a16:creationId xmlns:a16="http://schemas.microsoft.com/office/drawing/2014/main" id="{800DE75C-D2CE-C76D-F5C1-88667CFE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A3D0422-60CF-920B-A6D1-4AF7514F3071}"/>
              </a:ext>
            </a:extLst>
          </p:cNvPr>
          <p:cNvSpPr txBox="1"/>
          <p:nvPr/>
        </p:nvSpPr>
        <p:spPr>
          <a:xfrm>
            <a:off x="6559514" y="1871869"/>
            <a:ext cx="52849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pl-PL" dirty="0">
                <a:ea typeface="+mn-lt"/>
                <a:cs typeface="+mn-lt"/>
                <a:hlinkClick r:id="rId4"/>
              </a:rPr>
              <a:t>https://www.budowle.pl/budowla/wielka-piramida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ea typeface="+mn-lt"/>
                <a:cs typeface="+mn-lt"/>
                <a:hlinkClick r:id="rId5"/>
              </a:rPr>
              <a:t>https://pl.wikipedia.org/wiki/Piramida_Cheopsa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ea typeface="+mn-lt"/>
                <a:cs typeface="+mn-lt"/>
                <a:hlinkClick r:id="rId6"/>
              </a:rPr>
              <a:t>https://pl.wikipedia.org/wiki/Piramidologia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Times New Roman"/>
                <a:ea typeface="+mn-lt"/>
                <a:cs typeface="Times New Roman"/>
                <a:hlinkClick r:id="rId7"/>
              </a:rPr>
              <a:t>https://archeologia.com.pl/piramidy-jak-budowano/</a:t>
            </a:r>
            <a:endParaRPr lang="pl-PL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Times New Roman"/>
                <a:ea typeface="+mn-lt"/>
                <a:cs typeface="Times New Roman"/>
                <a:hlinkClick r:id="rId8"/>
              </a:rPr>
              <a:t>https://aleklasa.pl/gimnazjum/c268-prace-pisemne/praca-domowa-sztuka/czy-wiesz-dlaczego-egipcjanie-%C2%ADbudowali-piramidy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ea typeface="+mn-lt"/>
                <a:cs typeface="+mn-lt"/>
                <a:hlinkClick r:id="rId9"/>
              </a:rPr>
              <a:t>https://wikingiwilkolak.pl/kantyna/19-ciekawostek-na-temat-piramid</a:t>
            </a:r>
            <a:endParaRPr lang="pl-PL" dirty="0"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96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28C030-75AF-5670-7F7C-BE4606DB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sz="5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 Light"/>
              </a:rPr>
              <a:t>DZIĘKUJĘ</a:t>
            </a:r>
            <a:r>
              <a:rPr lang="pl-PL" sz="5400" b="1" i="1" dirty="0">
                <a:solidFill>
                  <a:schemeClr val="accent1">
                    <a:lumMod val="50000"/>
                  </a:schemeClr>
                </a:solidFill>
                <a:latin typeface="Nyala"/>
                <a:cs typeface="Calibri Light"/>
              </a:rPr>
              <a:t> ZA UWAGĘ😁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C50481D-FEDE-049D-AFE4-C14FB798D696}"/>
              </a:ext>
            </a:extLst>
          </p:cNvPr>
          <p:cNvSpPr/>
          <p:nvPr/>
        </p:nvSpPr>
        <p:spPr>
          <a:xfrm>
            <a:off x="5183663" y="1391478"/>
            <a:ext cx="5937848" cy="4528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130FBE-A0EC-5868-1358-3A69A140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4000" i="1" dirty="0">
                <a:solidFill>
                  <a:srgbClr val="FFFF00"/>
                </a:solidFill>
                <a:cs typeface="Calibri"/>
              </a:rPr>
              <a:t>Mam nadzieję, że dowiedziałeś się czegoś nowego na temat Piramidy Cheopsa oraz różnych ciekawostek na jej temat.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E2AAE64-1840-1F23-D3BD-5D82B7B75E7C}"/>
              </a:ext>
            </a:extLst>
          </p:cNvPr>
          <p:cNvSpPr txBox="1"/>
          <p:nvPr/>
        </p:nvSpPr>
        <p:spPr>
          <a:xfrm>
            <a:off x="486954" y="6279780"/>
            <a:ext cx="11430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sz="3200" b="1" i="1" dirty="0">
                <a:latin typeface="Nyala"/>
                <a:cs typeface="Calibri"/>
              </a:rPr>
              <a:t>JAN WOJDA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ntine su una mappa">
            <a:extLst>
              <a:ext uri="{FF2B5EF4-FFF2-40B4-BE49-F238E27FC236}">
                <a16:creationId xmlns:a16="http://schemas.microsoft.com/office/drawing/2014/main" id="{33092533-1F45-9F2F-B4B7-176388B25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7" r="-2" b="627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AE63AA-6159-D62B-C084-51C5EEB5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48" y="-231988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i="1" dirty="0">
                <a:solidFill>
                  <a:srgbClr val="FF0000"/>
                </a:solidFill>
                <a:latin typeface="+mn-lt"/>
              </a:rPr>
              <a:t>HISTORIA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D72EE53-DAB4-4125-675F-5584089F35F0}"/>
              </a:ext>
            </a:extLst>
          </p:cNvPr>
          <p:cNvSpPr txBox="1"/>
          <p:nvPr/>
        </p:nvSpPr>
        <p:spPr>
          <a:xfrm>
            <a:off x="657225" y="2336179"/>
            <a:ext cx="1075444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4000" b="1" dirty="0">
                <a:highlight>
                  <a:srgbClr val="C0C0C0"/>
                </a:highlight>
                <a:cs typeface="Calibri"/>
              </a:rPr>
              <a:t>Piramida Cheopsa została wybudowana w Egipcie w mieście Giza na zachodnim brzegu rzeki </a:t>
            </a:r>
            <a:r>
              <a:rPr lang="pl-PL" sz="4000" b="1" dirty="0" err="1">
                <a:highlight>
                  <a:srgbClr val="C0C0C0"/>
                </a:highlight>
                <a:cs typeface="Calibri"/>
              </a:rPr>
              <a:t>Nill</a:t>
            </a:r>
            <a:r>
              <a:rPr lang="pl-PL" sz="4000" b="1" dirty="0">
                <a:highlight>
                  <a:srgbClr val="C0C0C0"/>
                </a:highlight>
                <a:cs typeface="Calibri"/>
              </a:rPr>
              <a:t>. Została ona wybudowana między 2600 r. p.n.e., a 2480 r. p.n.e. Jest to starożytny grobowiec zbudowany z ok. 2,5 tony bloków kamieni i wapnia.</a:t>
            </a:r>
            <a:endParaRPr lang="pl-PL" sz="4000" dirty="0">
              <a:highlight>
                <a:srgbClr val="C0C0C0"/>
              </a:highlight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513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dok o niskim kącie z narożnikiem z klarowną niebieskią przestrzenią">
            <a:extLst>
              <a:ext uri="{FF2B5EF4-FFF2-40B4-BE49-F238E27FC236}">
                <a16:creationId xmlns:a16="http://schemas.microsoft.com/office/drawing/2014/main" id="{2FA80094-AF48-A249-5F54-D3E121566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90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76B5EA-C290-7F79-5C83-65EFA4D3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48" y="-1882506"/>
            <a:ext cx="9877245" cy="3763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i="1" dirty="0">
                <a:solidFill>
                  <a:srgbClr val="FFFFFF"/>
                </a:solidFill>
                <a:latin typeface="+mn-lt"/>
              </a:rPr>
              <a:t>PIRAMIDA JAKO GROBOWIEC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C8E135-2C5C-5DB4-AC8E-648E0C0C2A16}"/>
              </a:ext>
            </a:extLst>
          </p:cNvPr>
          <p:cNvSpPr txBox="1"/>
          <p:nvPr/>
        </p:nvSpPr>
        <p:spPr>
          <a:xfrm>
            <a:off x="1043609" y="2243805"/>
            <a:ext cx="1010478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000" i="1" dirty="0">
                <a:cs typeface="Calibri"/>
              </a:rPr>
              <a:t>Piramida Cheopsa została zbudowana w celu pochowania egipskich faraonów. Ludność egipska wierzyła w istnienie życia po śmierci, więc do grobowców wkładali różne cenne i wartościowe przedmioty, które mogłyby  przydać się ich władcą w przyszłym życiu. </a:t>
            </a:r>
            <a:endParaRPr lang="pl-PL" sz="4000" i="1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528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achód kształt Japonii rusztowań w budowie">
            <a:extLst>
              <a:ext uri="{FF2B5EF4-FFF2-40B4-BE49-F238E27FC236}">
                <a16:creationId xmlns:a16="http://schemas.microsoft.com/office/drawing/2014/main" id="{2F711E7E-4CC0-72AD-4E15-7F595A996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2C7E891-D383-8F42-3AB0-93121AFD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8528" y="-1451185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8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yala"/>
              </a:rPr>
              <a:t>     </a:t>
            </a:r>
            <a:r>
              <a:rPr lang="en-US" sz="8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BUDOWA</a:t>
            </a:r>
            <a:endParaRPr lang="en-US" sz="8800" b="1" i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Calibri Ligh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FBFF5A-53CB-A08A-1FB2-50DAF2CD870D}"/>
              </a:ext>
            </a:extLst>
          </p:cNvPr>
          <p:cNvSpPr txBox="1"/>
          <p:nvPr/>
        </p:nvSpPr>
        <p:spPr>
          <a:xfrm>
            <a:off x="11280913" y="5946913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A371795-48A1-5C25-DB41-84CE5A6274B7}"/>
              </a:ext>
            </a:extLst>
          </p:cNvPr>
          <p:cNvSpPr txBox="1"/>
          <p:nvPr/>
        </p:nvSpPr>
        <p:spPr>
          <a:xfrm>
            <a:off x="3107764" y="2540000"/>
            <a:ext cx="6902823" cy="21664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5141966-B032-8833-7D38-9DA95D8FCCB9}"/>
              </a:ext>
            </a:extLst>
          </p:cNvPr>
          <p:cNvSpPr txBox="1"/>
          <p:nvPr/>
        </p:nvSpPr>
        <p:spPr>
          <a:xfrm>
            <a:off x="260765" y="1615620"/>
            <a:ext cx="1150808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000" b="1" dirty="0">
                <a:solidFill>
                  <a:srgbClr val="F2F2F2"/>
                </a:solidFill>
                <a:cs typeface="Calibri" panose="020F0502020204030204"/>
              </a:rPr>
              <a:t>Piramida Cheopsa została zbudowana z 2,3 miliona bloków kamiennych lub wapiennych, z których każdy ważył około 2300 kg. Bok jej podstawy mierzy 230 metrów, a wysokość 137 metrów ( o 9 mniej niż na początku). Każda ze ścian piramidy jest nachylona ku podstawie o 51° i 52'.</a:t>
            </a:r>
          </a:p>
        </p:txBody>
      </p:sp>
    </p:spTree>
    <p:extLst>
      <p:ext uri="{BB962C8B-B14F-4D97-AF65-F5344CB8AC3E}">
        <p14:creationId xmlns:p14="http://schemas.microsoft.com/office/powerpoint/2010/main" val="306824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CA251F-E347-EC63-5A3C-5F3F2AD3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i="1" dirty="0">
                <a:highlight>
                  <a:srgbClr val="00FFFF"/>
                </a:highlight>
                <a:latin typeface="+mn-lt"/>
                <a:ea typeface="Calibri Light"/>
                <a:cs typeface="Calibri Light"/>
              </a:rPr>
              <a:t>KONSTRUKTORZY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1C7A84-9C42-3F63-5E9C-AACBACEB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4400" b="1" i="1" dirty="0">
                <a:highlight>
                  <a:srgbClr val="C0C0C0"/>
                </a:highlight>
                <a:latin typeface="+mj-lt"/>
                <a:ea typeface="Calibri"/>
                <a:cs typeface="Calibri"/>
              </a:rPr>
              <a:t>Architektem Piramidy Cheopsa był prawdopodobnie </a:t>
            </a:r>
            <a:r>
              <a:rPr lang="pl-PL" sz="4400" b="1" i="1" dirty="0" err="1">
                <a:highlight>
                  <a:srgbClr val="C0C0C0"/>
                </a:highlight>
                <a:latin typeface="+mj-lt"/>
                <a:ea typeface="Calibri"/>
                <a:cs typeface="Calibri"/>
              </a:rPr>
              <a:t>Hemiunu</a:t>
            </a:r>
            <a:r>
              <a:rPr lang="pl-PL" sz="4400" b="1" i="1" dirty="0">
                <a:highlight>
                  <a:srgbClr val="C0C0C0"/>
                </a:highlight>
                <a:latin typeface="+mj-lt"/>
                <a:ea typeface="Calibri"/>
                <a:cs typeface="Calibri"/>
              </a:rPr>
              <a:t>, bratanek ówczesnego faraona (Cheopsa). W budowie tej piramidy, przyjmuje się, że pracowało nawet do 100 tysięcy pracowników, którzy wbrew pozorom nie byli niewolnikami tylko wolnymi ludźmi.</a:t>
            </a:r>
          </a:p>
        </p:txBody>
      </p:sp>
    </p:spTree>
    <p:extLst>
      <p:ext uri="{BB962C8B-B14F-4D97-AF65-F5344CB8AC3E}">
        <p14:creationId xmlns:p14="http://schemas.microsoft.com/office/powerpoint/2010/main" val="5178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tonowa ściana">
            <a:extLst>
              <a:ext uri="{FF2B5EF4-FFF2-40B4-BE49-F238E27FC236}">
                <a16:creationId xmlns:a16="http://schemas.microsoft.com/office/drawing/2014/main" id="{977117F0-8F56-A44C-64B4-B3ABAE141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9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1FFEA4-8DE9-7B3B-4C14-DA1AE6AD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10840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i="1" dirty="0">
                <a:solidFill>
                  <a:srgbClr val="FFFFFF"/>
                </a:solidFill>
                <a:latin typeface="+mn-lt"/>
              </a:rPr>
              <a:t>PROCES BUDOWY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026A4A-4DDC-BA52-AA00-D6E8E220D489}"/>
              </a:ext>
            </a:extLst>
          </p:cNvPr>
          <p:cNvSpPr txBox="1"/>
          <p:nvPr/>
        </p:nvSpPr>
        <p:spPr>
          <a:xfrm>
            <a:off x="551313" y="1488252"/>
            <a:ext cx="1090726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3600" i="1" dirty="0">
                <a:solidFill>
                  <a:srgbClr val="FFFFFF"/>
                </a:solidFill>
                <a:ea typeface="+mj-ea"/>
                <a:cs typeface="+mj-cs"/>
              </a:rPr>
              <a:t>Budowa piramidy zaczynała się w pobliskim wyrobisku, gdzie wydobywane były kamienie i inne materiały potrzebne do budowy piramidy. Następnie były one cięte, formowane, a ostatecznie obrabiane tak, aby pasowały do siebie i mogły być wykorzystane do budowy równych ścian piramidy. Na koniec gotowe bloki kamienia były transportowane z wyrobiska do miejsca budowy piramidy dzięki specjalnym platformom oraz dźwigom.</a:t>
            </a:r>
          </a:p>
        </p:txBody>
      </p:sp>
    </p:spTree>
    <p:extLst>
      <p:ext uri="{BB962C8B-B14F-4D97-AF65-F5344CB8AC3E}">
        <p14:creationId xmlns:p14="http://schemas.microsoft.com/office/powerpoint/2010/main" val="387182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bliżenie drewnianej biało-żółtej linijki">
            <a:extLst>
              <a:ext uri="{FF2B5EF4-FFF2-40B4-BE49-F238E27FC236}">
                <a16:creationId xmlns:a16="http://schemas.microsoft.com/office/drawing/2014/main" id="{A40F7B2E-1C2D-4BEF-E7DD-50D5DFF2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59" r="-2" b="83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4483FF-14B3-2AB3-6E6F-71B4DAC2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yala"/>
              </a:rPr>
              <a:t>MIARA</a:t>
            </a:r>
            <a:endParaRPr lang="en-US" sz="5400">
              <a:solidFill>
                <a:schemeClr val="tx1">
                  <a:lumMod val="85000"/>
                  <a:lumOff val="15000"/>
                </a:schemeClr>
              </a:solidFill>
              <a:latin typeface="Nyala"/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434EE1-3DD8-B422-0867-7C1893E14DA1}"/>
              </a:ext>
            </a:extLst>
          </p:cNvPr>
          <p:cNvSpPr txBox="1"/>
          <p:nvPr/>
        </p:nvSpPr>
        <p:spPr>
          <a:xfrm>
            <a:off x="480390" y="265043"/>
            <a:ext cx="1114839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800" b="1" dirty="0">
                <a:solidFill>
                  <a:srgbClr val="002060"/>
                </a:solidFill>
                <a:highlight>
                  <a:srgbClr val="00FF00"/>
                </a:highlight>
              </a:rPr>
              <a:t>Ciekawostką jest to, że do budowy  piramidy stosowano jednostkę miary zwaną Egipskim Królewskim </a:t>
            </a:r>
            <a:r>
              <a:rPr lang="pl-PL" sz="48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Kubitem</a:t>
            </a:r>
            <a:r>
              <a:rPr lang="pl-PL" sz="4800" b="1" dirty="0">
                <a:solidFill>
                  <a:srgbClr val="002060"/>
                </a:solidFill>
                <a:highlight>
                  <a:srgbClr val="00FF00"/>
                </a:highlight>
              </a:rPr>
              <a:t>. Jest to zależność </a:t>
            </a:r>
            <a:r>
              <a:rPr lang="pl-PL" sz="48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liczbi</a:t>
            </a:r>
            <a:r>
              <a:rPr lang="pl-PL" sz="4800" b="1" dirty="0">
                <a:solidFill>
                  <a:srgbClr val="002060"/>
                </a:solidFill>
                <a:highlight>
                  <a:srgbClr val="00FF00"/>
                </a:highlight>
              </a:rPr>
              <a:t> Pi oraz liczby Phi ukazana wzorem: </a:t>
            </a:r>
            <a:endParaRPr lang="pl-PL" dirty="0">
              <a:highlight>
                <a:srgbClr val="00FF00"/>
              </a:highlight>
              <a:cs typeface="Calibri"/>
            </a:endParaRPr>
          </a:p>
          <a:p>
            <a:pPr algn="ctr"/>
            <a:r>
              <a:rPr lang="pl-PL" sz="4800" b="1" dirty="0">
                <a:solidFill>
                  <a:srgbClr val="002060"/>
                </a:solidFill>
                <a:highlight>
                  <a:srgbClr val="00FF00"/>
                </a:highlight>
              </a:rPr>
              <a:t>Pi - Phi^2 = 0,5236 m.</a:t>
            </a:r>
            <a:endParaRPr lang="pl-PL" dirty="0">
              <a:highlight>
                <a:srgbClr val="00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0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Skomplikowane formuły matematyczne na tablicy">
            <a:extLst>
              <a:ext uri="{FF2B5EF4-FFF2-40B4-BE49-F238E27FC236}">
                <a16:creationId xmlns:a16="http://schemas.microsoft.com/office/drawing/2014/main" id="{DB130F72-9073-C432-B233-19A2062A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0" r="16234" b="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1D7865-3928-BA0B-72B3-401387A2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" y="547269"/>
            <a:ext cx="10999304" cy="12775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7200" dirty="0">
                <a:solidFill>
                  <a:schemeClr val="bg1"/>
                </a:solidFill>
                <a:ea typeface="Calibri Light"/>
                <a:cs typeface="Calibri Light"/>
              </a:rPr>
              <a:t>Zależności matematyczne:</a:t>
            </a:r>
            <a:endParaRPr lang="en-US" sz="7200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0B3CEFC-A09C-CDF1-CE25-FE6F8408F2E1}"/>
              </a:ext>
            </a:extLst>
          </p:cNvPr>
          <p:cNvSpPr txBox="1"/>
          <p:nvPr/>
        </p:nvSpPr>
        <p:spPr>
          <a:xfrm>
            <a:off x="430695" y="1871869"/>
            <a:ext cx="10999304" cy="4154984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pl-PL" sz="4400" b="1" i="1" dirty="0">
                <a:latin typeface="+mj-lt"/>
                <a:ea typeface="Calibri" panose="020F0502020204030204"/>
                <a:cs typeface="Calibri" panose="020F0502020204030204"/>
              </a:rPr>
              <a:t>Stosunek między długością, a objętością piramidy jest równy stosunkowi promienia koła do jego powierzchni.</a:t>
            </a:r>
          </a:p>
          <a:p>
            <a:pPr marL="342900" indent="-342900">
              <a:buAutoNum type="arabicPeriod"/>
            </a:pPr>
            <a:r>
              <a:rPr lang="pl-PL" sz="4400" b="1" i="1" dirty="0">
                <a:latin typeface="+mj-lt"/>
                <a:ea typeface="Calibri" panose="020F0502020204030204"/>
                <a:cs typeface="Calibri" panose="020F0502020204030204"/>
              </a:rPr>
              <a:t> Stosunek długości ściany bocznej do wysokości piramidy jest równy złotej liczbie Phi, czyli wynosi około 1,618885.</a:t>
            </a:r>
          </a:p>
        </p:txBody>
      </p:sp>
    </p:spTree>
    <p:extLst>
      <p:ext uri="{BB962C8B-B14F-4D97-AF65-F5344CB8AC3E}">
        <p14:creationId xmlns:p14="http://schemas.microsoft.com/office/powerpoint/2010/main" val="86465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415B77-7C49-A403-1ABA-6E625091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8" y="-909288"/>
            <a:ext cx="6489640" cy="18210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PIRAMIDA, A ZIEMIA</a:t>
            </a:r>
            <a:endParaRPr lang="en-US" dirty="0">
              <a:highlight>
                <a:srgbClr val="00FF00"/>
              </a:highlight>
              <a:ea typeface="Calibri Light"/>
              <a:cs typeface="Calibri Light"/>
            </a:endParaRPr>
          </a:p>
        </p:txBody>
      </p:sp>
      <p:pic>
        <p:nvPicPr>
          <p:cNvPr id="5" name="Picture 4" descr="Ziemia widoczna z przestrzeni kosmicznej">
            <a:extLst>
              <a:ext uri="{FF2B5EF4-FFF2-40B4-BE49-F238E27FC236}">
                <a16:creationId xmlns:a16="http://schemas.microsoft.com/office/drawing/2014/main" id="{AAE531B0-400B-7253-A7BD-08863B79A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4" r="21634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85EF9BA-C032-44F9-1A23-040108C88F8D}"/>
              </a:ext>
            </a:extLst>
          </p:cNvPr>
          <p:cNvSpPr txBox="1"/>
          <p:nvPr/>
        </p:nvSpPr>
        <p:spPr>
          <a:xfrm>
            <a:off x="156587" y="1270833"/>
            <a:ext cx="625373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>
                <a:solidFill>
                  <a:srgbClr val="37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Dzień na Ziemi trwa 86400 sekund. Średnia na jej równiku wynosi 12756326 metrów. Iloraz tych dwóch liczb daje nam przybliżoną wysokość piramidy, czyli 147,64 metra.</a:t>
            </a:r>
          </a:p>
          <a:p>
            <a:r>
              <a:rPr lang="pl-PL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Mnożąc 1000 przez wysokość piramidy otrzymamy odległość Ziemi od Słońca.</a:t>
            </a:r>
          </a:p>
          <a:p>
            <a:r>
              <a:rPr lang="pl-PL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początku swojego istnienia piramida stała idealnie na osi północ-południe, lecz przez dryfy kontynentów przesunęła się 2°28' z północy na północny-zachód i 1</a:t>
            </a:r>
            <a:r>
              <a:rPr lang="pl-PL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°57’ z południa na </a:t>
            </a:r>
            <a:r>
              <a:rPr lang="pl-PL" sz="24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południowy-zachód</a:t>
            </a:r>
            <a:r>
              <a:rPr lang="pl-PL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214766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800</Words>
  <Application>Microsoft Office PowerPoint</Application>
  <PresentationFormat>Panoramiczny</PresentationFormat>
  <Paragraphs>48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Nyala</vt:lpstr>
      <vt:lpstr>Times New Roman</vt:lpstr>
      <vt:lpstr>Motyw pakietu Office</vt:lpstr>
      <vt:lpstr>Piramida Cheopsa</vt:lpstr>
      <vt:lpstr>HISTORIA</vt:lpstr>
      <vt:lpstr>PIRAMIDA JAKO GROBOWIEC</vt:lpstr>
      <vt:lpstr>     BUDOWA</vt:lpstr>
      <vt:lpstr>KONSTRUKTORZY </vt:lpstr>
      <vt:lpstr>PROCES BUDOWY</vt:lpstr>
      <vt:lpstr>MIARA</vt:lpstr>
      <vt:lpstr>Zależności matematyczne:</vt:lpstr>
      <vt:lpstr>PIRAMIDA, A ZIEMIA</vt:lpstr>
      <vt:lpstr>RYTUAŁ</vt:lpstr>
      <vt:lpstr>PIRAMIDY W TERAŹNIEJSZOŚCI</vt:lpstr>
      <vt:lpstr>ENERGIA PIRAMID</vt:lpstr>
      <vt:lpstr>UZDRAWIANIE</vt:lpstr>
      <vt:lpstr>STAROŻYTNI LUDZIE TO NIEŹLI MATEMATYCY</vt:lpstr>
      <vt:lpstr>PRZYGOTOWANIA MATERIAŁÓW DO PREZENTACJI😁</vt:lpstr>
      <vt:lpstr>PRACA NAD MODELEM PIRAMIDY w skali 1: 1365</vt:lpstr>
      <vt:lpstr>WŁASNORĘCZNIE ZROBIONY MODEL PIRAMIDY</vt:lpstr>
      <vt:lpstr>ŹRÓDŁA</vt:lpstr>
      <vt:lpstr>DZIĘKUJĘ ZA UWAGĘ😁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Zuzia Szwankowska</cp:lastModifiedBy>
  <cp:revision>808</cp:revision>
  <dcterms:created xsi:type="dcterms:W3CDTF">2023-07-26T09:47:35Z</dcterms:created>
  <dcterms:modified xsi:type="dcterms:W3CDTF">2023-08-28T07:31:12Z</dcterms:modified>
</cp:coreProperties>
</file>